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sldIdLst>
    <p:sldId id="256" r:id="rId2"/>
    <p:sldId id="258" r:id="rId3"/>
    <p:sldId id="302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303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6" r:id="rId45"/>
    <p:sldId id="307" r:id="rId46"/>
    <p:sldId id="308" r:id="rId47"/>
    <p:sldId id="300" r:id="rId48"/>
    <p:sldId id="305" r:id="rId49"/>
    <p:sldId id="301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145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타원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타원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타원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타원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직사각형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6" name="내용 개체 틀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타원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타원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타원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타원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직사각형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타원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0445B7B-34EC-4B3D-99E7-727C7BF7448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타원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9175A4-00AE-4038-AB3E-1447925B08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rtl="0" eaLnBrk="1" latinLnBrk="1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1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1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1620" y="836712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모두를</a:t>
            </a:r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ko-KR" altLang="en-US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위한 </a:t>
            </a:r>
            <a:r>
              <a:rPr lang="ko-KR" altLang="en-US" sz="48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딥러닝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pPr algn="ctr"/>
            <a:r>
              <a:rPr lang="en-US" altLang="ko-KR" sz="24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4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시즌 </a:t>
            </a:r>
            <a:r>
              <a:rPr lang="en-US" altLang="ko-KR" sz="24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1 -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5734997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</a:t>
            </a:r>
            <a:r>
              <a:rPr lang="ko-KR" altLang="en-US" sz="36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파몬</a:t>
            </a:r>
            <a:endParaRPr lang="ko-KR" altLang="en-US" sz="36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4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Convex function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W, b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모두 감안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Gradient descent algorithm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22" y="2276872"/>
            <a:ext cx="6023553" cy="357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5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476" y="2548508"/>
            <a:ext cx="567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852" y="1268760"/>
            <a:ext cx="86386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변수가 여러 개인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Linear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Regression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단일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입력값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Hypothesis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:       H(x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+ b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Cost function :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복수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입력값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Hypothesis :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 function :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3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Multivariable linear regression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730" y="4100464"/>
            <a:ext cx="6344766" cy="48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95310"/>
            <a:ext cx="5594772" cy="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3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852" y="1268760"/>
            <a:ext cx="8638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matrix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로 표현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                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X    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*    W      =               H(X)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            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H(X) = XW 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Hypothesis using matrix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91" y="1662192"/>
            <a:ext cx="655955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0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x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인스턴스가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복수인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경우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19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Hypothesis using matrix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4230712"/>
            <a:ext cx="72771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700808"/>
            <a:ext cx="6565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78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</a:t>
            </a:r>
            <a:r>
              <a:rPr lang="en-US" altLang="ko-KR" sz="4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(Binary) Classification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Spam Detection : Spam or Ham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Facebook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feed :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show or hide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Credit Card Fraudulent Transaction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detection :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legitimate or fraud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- 0, 1 encoding (Yes/No)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Spam Detection : Spam (1) or Ham (0)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Facebook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feed :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show(1) or hide(0)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Credit Card Fraudulent Transaction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detection :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legitimate(0) or fraud (1)</a:t>
            </a:r>
          </a:p>
        </p:txBody>
      </p:sp>
    </p:spTree>
    <p:extLst>
      <p:ext uri="{BB962C8B-B14F-4D97-AF65-F5344CB8AC3E}">
        <p14:creationId xmlns:p14="http://schemas.microsoft.com/office/powerpoint/2010/main" val="53337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852" y="1268760"/>
            <a:ext cx="8638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Linear regression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1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인지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인지를 알고 싶은데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입력값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(x)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 따라서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Hypothesis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(H(x)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+ b)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값이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보다 엄청 작거나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1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보다 엄청 큰 경우 발생 가능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왜곡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/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잘못된 예측 발생 가능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Hypothesis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Hypothesis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결과값이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 ~ 1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사이 이길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원함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H(x)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+ b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Z = H(x)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g(Z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결과값이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 ~ 1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사이인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logistic function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또는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sigmoid function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이라고 함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1048"/>
            <a:ext cx="197430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64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</a:t>
            </a:r>
            <a:r>
              <a:rPr lang="en-US" altLang="ko-KR" sz="4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9880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New cost function for logistic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regression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 맞는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 필요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778868"/>
            <a:ext cx="69469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221649"/>
            <a:ext cx="4321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Linear regression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의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 그래프</a:t>
            </a:r>
          </a:p>
          <a:p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gradient decent 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알고리즘으로 </a:t>
            </a:r>
            <a:endParaRPr lang="en-US" altLang="ko-KR" sz="16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최적의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찾을 수 있다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en-US" altLang="ko-KR" sz="16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5229200"/>
            <a:ext cx="4321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classification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의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 그래프</a:t>
            </a:r>
          </a:p>
          <a:p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gradient decent 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알고리즘 사용 시  </a:t>
            </a:r>
            <a:endParaRPr lang="en-US" altLang="ko-KR" sz="16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최적의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</a:t>
            </a:r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찾을 수 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없다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ko-KR" altLang="en-US" sz="16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16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함수를 수정해야 한다</a:t>
            </a:r>
            <a:r>
              <a:rPr lang="en-US" altLang="ko-KR" sz="16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en-US" altLang="ko-KR" sz="16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2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New cost function for logistic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cost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함수를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convex function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으로 만들기 위해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C(H(x), y)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사용한다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204864"/>
            <a:ext cx="4714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03" y="3429000"/>
            <a:ext cx="60388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4762475"/>
            <a:ext cx="5876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84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regression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94173"/>
            <a:ext cx="8607778" cy="389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Linear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regression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가설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(WX)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z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계산하고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z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입력값으로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시그모이드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함수를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통과시켜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0~1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사이의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Y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예측한다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82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regression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752" y="1700808"/>
            <a:ext cx="849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???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0959" cy="48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94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이세돌 알파고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58" y="332656"/>
            <a:ext cx="3867683" cy="58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3528" y="5949280"/>
            <a:ext cx="84249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Google </a:t>
            </a:r>
            <a:r>
              <a:rPr lang="en-US" altLang="ko-KR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Deepmind</a:t>
            </a:r>
            <a:r>
              <a:rPr lang="en-US" altLang="ko-KR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Challenge </a:t>
            </a:r>
            <a:r>
              <a:rPr lang="en-US" altLang="ko-KR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match (2016.03.09</a:t>
            </a:r>
            <a:r>
              <a:rPr lang="ko-KR" altLang="en-US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~</a:t>
            </a:r>
            <a:r>
              <a:rPr lang="ko-KR" altLang="en-US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2016.03.15)</a:t>
            </a:r>
            <a:endParaRPr lang="ko-KR" altLang="en-US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1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1" y="3226025"/>
            <a:ext cx="8638627" cy="27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Multinomial classification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852" y="1268760"/>
            <a:ext cx="8638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Binary classification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만으로도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multinomial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구현 가능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x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값으로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A or not A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예측하는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binary classification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x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값으로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 or not B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예측하는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binary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classsification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x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값으로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 or not C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예측하는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binary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독립된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3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개의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binary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으로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multinomial classification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구현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6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72816"/>
            <a:ext cx="70294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4077072"/>
            <a:ext cx="716915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Multinomial classification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각각의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독립적인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계산을 한번 연산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매트릭스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곱셈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으로 계산할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수 있다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0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Softmax</a:t>
            </a:r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classifier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33153"/>
            <a:ext cx="439982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45" y="2420888"/>
            <a:ext cx="4206966" cy="212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예측값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Y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0~1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이면서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예측값의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합계가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1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이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되도록 하는 함수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예측값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Y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A, B, C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나올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확률 변환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(scores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-&gt;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probabilities) </a:t>
            </a:r>
            <a:endParaRPr lang="ko-KR" altLang="en-US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33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Softmax</a:t>
            </a:r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ONE-HOT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ENCODING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가장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큰 값은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1,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그 외는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0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으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로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처리 </a:t>
            </a:r>
            <a:endParaRPr lang="ko-KR" altLang="en-US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2060848"/>
            <a:ext cx="747395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574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Cross-entropy cost function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multinomial classification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 사용되는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function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ko-KR" altLang="en-US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실제값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과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예측값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S(y)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의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차이인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Cross-entropy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함수로 계산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cost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= 1/m * </a:t>
            </a:r>
            <a:r>
              <a:rPr lang="el-GR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Σ{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D(S,L)}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D(S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L) = - </a:t>
            </a:r>
            <a:r>
              <a:rPr lang="el-GR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Σ{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L*log(S)}</a:t>
            </a:r>
          </a:p>
          <a:p>
            <a:endParaRPr lang="ko-KR" altLang="en-US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7" y="2780929"/>
            <a:ext cx="5472607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9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</a:t>
            </a:r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rate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4162"/>
            <a:ext cx="789305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Large learning rate : cost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줄어들지 않고 오히려 점점 커짐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                          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overshooting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Small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rate :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학습 시간이 너무 오래 걸리거나 완전히 안됨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실험을 통해 적당한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rate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찾는 것이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중요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40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852" y="1268760"/>
            <a:ext cx="86386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데이터 전처리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Standardization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대표적인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normalization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방법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data preprocessing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949280"/>
            <a:ext cx="82105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10" y="4787134"/>
            <a:ext cx="2153022" cy="109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15" y="2309345"/>
            <a:ext cx="6557169" cy="241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671567"/>
            <a:ext cx="703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74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Overfitting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Overfitting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training data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set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에만 너무 잘 맞음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test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data set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이나 실제에는 안 맞음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당연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!!)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Solution 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More training data!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Reduce the number of features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Regularization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Regularization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일반화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Let’s not have too big numbers in the weight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94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Training, validation and test sets</a:t>
            </a:r>
            <a:endParaRPr lang="en-US" altLang="ko-KR" sz="4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496790"/>
            <a:ext cx="622935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전체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데이터의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30%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정도는 테스트용으로 남겨놓고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나머지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데이터로 학습한 후 테스트용 데이터로 모델을 평가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94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Neural Nets(NN) for XOR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636912"/>
            <a:ext cx="66675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One logistic regression unit cannot separate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XOR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50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Tensorflow</a:t>
            </a:r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&amp; Python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091645"/>
            <a:ext cx="2985874" cy="523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3550"/>
            <a:ext cx="3432736" cy="524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57772" y="5473799"/>
            <a:ext cx="1656184" cy="288032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2630" y="1772816"/>
            <a:ext cx="2049770" cy="792088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Forward propagation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928589"/>
            <a:ext cx="68770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5817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Forward propagation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2133600"/>
            <a:ext cx="7727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168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Back propagation (chain rule)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" y="3356992"/>
            <a:ext cx="855357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딥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네트워크의 결과에서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나온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error(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또는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역방향으로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전파시키면서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weight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들에게 반영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조정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7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238722"/>
            <a:ext cx="74295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64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Back propagation (chain rule)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Derivation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파생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95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954238"/>
            <a:ext cx="71183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64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Back propagation (chain rule)</a:t>
            </a:r>
            <a:endParaRPr lang="en-US" altLang="ko-KR" sz="44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미분과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chain rule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이용하여 각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weight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결과에 미치는 영향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변화량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계산하여 그것만큼 반영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974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Vanishing gradient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4" y="3645024"/>
            <a:ext cx="8786350" cy="191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깊은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일 경우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back propagation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이 진행되면서 점점 초반 부분의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layer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들의 영향력이 작아지는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현상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sigmoid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사용할 경우 이 문제가 크게 발생한다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.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sigmoid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결과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(0 ~ 1)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중첩 곱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: 0.01 * 0.01 * 0.03 = 0.000003 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ReLU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등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다른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activation functions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사용하면서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어느 정도 해결 가능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44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268760"/>
            <a:ext cx="86386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L1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tf.</a:t>
            </a:r>
            <a:r>
              <a:rPr lang="en-US" altLang="ko-KR" sz="2000" dirty="0" err="1">
                <a:solidFill>
                  <a:srgbClr val="FF0000"/>
                </a:solidFill>
                <a:latin typeface="하나 청명 B" panose="02030504000101010101" pitchFamily="18" charset="-127"/>
                <a:ea typeface="하나 청명 B" panose="02030504000101010101" pitchFamily="18" charset="-127"/>
              </a:rPr>
              <a:t>sigmoid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tf.matmul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(X, W1) + b1)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L1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tf.</a:t>
            </a:r>
            <a:r>
              <a:rPr lang="en-US" altLang="ko-KR" sz="2000" dirty="0" err="1">
                <a:solidFill>
                  <a:srgbClr val="FF0000"/>
                </a:solidFill>
                <a:latin typeface="하나 청명 B" panose="02030504000101010101" pitchFamily="18" charset="-127"/>
                <a:ea typeface="하나 청명 B" panose="02030504000101010101" pitchFamily="18" charset="-127"/>
              </a:rPr>
              <a:t>nn.relu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tf.matmul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(X, W1) + b1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23" y="1340768"/>
            <a:ext cx="8441953" cy="37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ReLU</a:t>
            </a:r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 Rectified Linear Unit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44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87" y="1737255"/>
            <a:ext cx="5554557" cy="457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ReLU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852" y="1268760"/>
            <a:ext cx="863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ReLU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: Rectified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Linear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Unit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= max(H(x), 0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35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78" y="2618064"/>
            <a:ext cx="4419575" cy="36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Initialize </a:t>
            </a:r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weights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852" y="1268760"/>
            <a:ext cx="8638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Not all 0’s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Challenging issue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Hinton et al. (2006) "A Fast Learning Algorithm for Deep Belief Nets”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- Restricted Boatman Machine (RBM)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836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Xavier/He initialization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624138"/>
            <a:ext cx="76390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Makes sure the weights are ‘just right’, not too small, not too big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Using number of input (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fan_in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 and output (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fan_out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00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852" y="1268760"/>
            <a:ext cx="8638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프로그래밍의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한계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SPAM Filter :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많은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Rule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필요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자율주행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너무 많은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Rule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필요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pPr marL="342900" indent="-342900">
              <a:buFont typeface="Wingdings"/>
              <a:buChar char="à"/>
            </a:pP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모든 것을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사람이 프로그래밍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할 수 없다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Wingdings"/>
              <a:buChar char="à"/>
            </a:pP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프로그래밍 없이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컴퓨터 스스로 학습할 수 있게 해야 한다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</a:p>
          <a:p>
            <a:endParaRPr lang="ko-KR" altLang="en-US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ML(Machine Learning) </a:t>
            </a:r>
            <a:r>
              <a:rPr lang="ko-KR" altLang="en-US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배경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2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Dropout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3" y="2060848"/>
            <a:ext cx="7548012" cy="412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NN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에서 학습할 때 임의로 </a:t>
            </a:r>
            <a:r>
              <a:rPr lang="ko-KR" altLang="en-US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노드들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중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일부를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쉬게 하여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overfitting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해결하는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방법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88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Ensemble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475830"/>
            <a:ext cx="683895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여러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개의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model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들을 만들어서 학습시켜놓고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combine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해서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prediction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하는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방법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88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3852" y="1268760"/>
            <a:ext cx="8638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Feedforward neural network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Fast forward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Split &amp; merge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Recurrent network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NN LEGO Play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09" y="1241723"/>
            <a:ext cx="3755787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4.bp.blogspot.com/-Mfqb9Jo6Ggs/WwF3A3_hvmI/AAAAAAAAALw/cR9o2FrICbIma0vlIoiHkWsjB8SAm4SBACEwYBhgL/s640/r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88090"/>
            <a:ext cx="3888064" cy="284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1.bp.blogspot.com/-gSKR08CNAvY/WwF3Ayc7nqI/AAAAAAAAALs/bWMpwtf43q4490aZ9FduPEhvgmAxwrEdgCEwYBhgL/s400/fast_forw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2" y="2790825"/>
            <a:ext cx="3810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02" y="4080136"/>
            <a:ext cx="3863039" cy="200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88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CNN</a:t>
            </a:r>
            <a:endParaRPr lang="en-US" altLang="ko-KR" sz="48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Convolutional Neural Network(CNN, or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ConvNet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여러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개의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convolutional,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relu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pooling layer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들을 거친 다음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FC(Fully Connected)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뉴럴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네트워크를 거치는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방식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448520"/>
            <a:ext cx="81153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204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CNN</a:t>
            </a:r>
            <a:endParaRPr lang="en-US" altLang="ko-KR" sz="48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Convolution Layer</a:t>
            </a: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여러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개의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filter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이용해서 여러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activation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map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들을 만드는 것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output size = (N-F) / stride +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1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45" y="2674961"/>
            <a:ext cx="5586907" cy="35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225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CNN</a:t>
            </a:r>
            <a:endParaRPr lang="en-US" altLang="ko-KR" sz="48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Padding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conv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layer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거칠 때 마다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size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작아지는 것을 막기 위해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경계에 추가하는 픽셀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85" y="2165397"/>
            <a:ext cx="3070628" cy="393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075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CNN</a:t>
            </a:r>
            <a:endParaRPr lang="en-US" altLang="ko-KR" sz="48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Pooling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Layer (sampling)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max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pooling : sampling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할 때 제일 큰 값을 뽑는 것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45" y="2276872"/>
            <a:ext cx="7413507" cy="354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075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708919"/>
            <a:ext cx="2411730" cy="324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Recurrent Neural Network (RNN)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sequence data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학습하기에 용이한 구조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이전의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state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 다음의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state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와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output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 영향을 주도록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뉴럴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네트워크 설계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Language Modeling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음성인식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,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자연어처리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), 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Machine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Translation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등에 사용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일반적으로 많이 사용하는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모델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LSTM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(Long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Short Term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Memory)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GRU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by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Cho et al. 2014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191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Vanilla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가장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기본적인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 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The state consists of a single “hidden” vector h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weights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Whh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Wxh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Why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9" y="2636912"/>
            <a:ext cx="816875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12" y="2276872"/>
            <a:ext cx="4239196" cy="155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4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RNN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424806"/>
            <a:ext cx="784225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852" y="1268760"/>
            <a:ext cx="86386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one to one : Vanilla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Neural Networks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one to many : Image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Captioning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image -&gt; sequence of words)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many to one : Sentiment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                 (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sequence of words -&gt; sentiment)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many to many : Machine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Translation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                     (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seq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of words -&gt;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seq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of words)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many to many : Video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classification on frame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level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87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ML </a:t>
            </a:r>
            <a:r>
              <a:rPr lang="ko-KR" altLang="en-US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종류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Regression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Linear Regression (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추정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Logistic Regression (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분류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, Classification) 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Multivariable (Vector) linear/logistic regression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Neural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Networks (Deep Learning)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Neural Networks</a:t>
            </a: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Convolutional Neural Networks (CNN)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Recurrent Neural Networks (RNN)</a:t>
            </a:r>
          </a:p>
          <a:p>
            <a:endParaRPr lang="ko-KR" altLang="en-US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8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Supervised/Unsupervised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852" y="1268760"/>
            <a:ext cx="86386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Supervised Learning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Labeled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Data (Training Data Set)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final exam score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regression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연속적인 결과 예측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)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Pass/non-pass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binary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classification (2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개의 결과 중 예측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)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Letter grade (A, B, C, E and F)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 multi-label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classification (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여러 개의 결과 중 예측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  <a:sym typeface="Wingdings" panose="05000000000000000000" pitchFamily="2" charset="2"/>
              </a:rPr>
              <a:t>) 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Unsupervised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Un-labeled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Data 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Google news grouping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Word clustering</a:t>
            </a:r>
          </a:p>
        </p:txBody>
      </p:sp>
    </p:spTree>
    <p:extLst>
      <p:ext uri="{BB962C8B-B14F-4D97-AF65-F5344CB8AC3E}">
        <p14:creationId xmlns:p14="http://schemas.microsoft.com/office/powerpoint/2010/main" val="11143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852" y="1268760"/>
            <a:ext cx="86386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Linear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한 모델로서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regression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하는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것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Predicting exam score : regression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공부시간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(x)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으로 점수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(y)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추정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Hypothesis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가설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 : H(x)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+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b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Cost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function (Loss function) : Hypothesis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평가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모델에서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나온 </a:t>
            </a:r>
            <a:r>
              <a:rPr lang="ko-KR" altLang="en-US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예측값과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실제 결과값의 차이를 계산하는 함수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Hypothesis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단순화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: H(x) = </a:t>
            </a:r>
            <a:r>
              <a:rPr lang="en-US" altLang="ko-KR" sz="2000" dirty="0" err="1">
                <a:latin typeface="하나 청명 B" panose="02030504000101010101" pitchFamily="18" charset="-127"/>
                <a:ea typeface="하나 청명 B" panose="02030504000101010101" pitchFamily="18" charset="-127"/>
              </a:rPr>
              <a:t>Wx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Linear Regression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44652"/>
            <a:ext cx="567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229200"/>
            <a:ext cx="4800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 function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752" y="1700808"/>
            <a:ext cx="8492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cost function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의 형태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만 감안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(b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무시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92" y="1340768"/>
            <a:ext cx="4800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83" y="2522164"/>
            <a:ext cx="4748834" cy="353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2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852" y="1268760"/>
            <a:ext cx="86386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cost function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을 최소화하는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W, b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값을 찾는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algorithm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중 하나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 (W, b)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의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최소화하는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W, b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값 찾기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W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:= W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– </a:t>
            </a:r>
            <a:r>
              <a:rPr lang="el-GR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α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* </a:t>
            </a:r>
            <a:r>
              <a:rPr lang="el-GR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Δ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cost(W) (</a:t>
            </a:r>
            <a:r>
              <a:rPr lang="el-GR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α =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learning rate, </a:t>
            </a:r>
            <a:r>
              <a:rPr lang="el-GR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Δ =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W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 대한 미분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)</a:t>
            </a: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convex function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에만 적용할 수 있다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.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(local minimum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문제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)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더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많은 일반적인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function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에도 적용 가능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: cost (w1, w2,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…)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- Formal definition</a:t>
            </a: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-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실행 방법 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초기값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설정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W, b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를 조금씩 변경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cost(W, b)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감소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방향 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err="1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지역해</a:t>
            </a:r>
            <a:r>
              <a:rPr lang="en-US" altLang="ko-KR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(local minimum)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까지 반복</a:t>
            </a:r>
            <a:endParaRPr lang="en-US" altLang="ko-KR" sz="2000" dirty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  <a:p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   </a:t>
            </a:r>
            <a:r>
              <a:rPr lang="en-US" altLang="ko-KR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•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초기값에 </a:t>
            </a:r>
            <a:r>
              <a:rPr lang="ko-KR" altLang="en-US" sz="20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따라 최소값이 </a:t>
            </a:r>
            <a:r>
              <a:rPr lang="ko-KR" altLang="en-US" sz="2000" dirty="0" smtClean="0">
                <a:latin typeface="하나 청명 B" panose="02030504000101010101" pitchFamily="18" charset="-127"/>
                <a:ea typeface="하나 청명 B" panose="02030504000101010101" pitchFamily="18" charset="-127"/>
              </a:rPr>
              <a:t>결정</a:t>
            </a:r>
            <a:endParaRPr lang="en-US" altLang="ko-KR" sz="20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6064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하나 청명 B" panose="02030504000101010101" pitchFamily="18" charset="-127"/>
                <a:ea typeface="하나 청명 B" panose="02030504000101010101" pitchFamily="18" charset="-127"/>
              </a:rPr>
              <a:t>Gradient descent algorithm</a:t>
            </a:r>
            <a:endParaRPr lang="en-US" altLang="ko-KR" sz="4800" dirty="0" smtClean="0">
              <a:latin typeface="하나 청명 B" panose="02030504000101010101" pitchFamily="18" charset="-127"/>
              <a:ea typeface="하나 청명 B" panose="02030504000101010101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03" y="3461370"/>
            <a:ext cx="53435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3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중앙">
  <a:themeElements>
    <a:clrScheme name="중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중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중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8533</TotalTime>
  <Words>1633</Words>
  <Application>Microsoft Office PowerPoint</Application>
  <PresentationFormat>화면 슬라이드 쇼(4:3)</PresentationFormat>
  <Paragraphs>291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중앙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juno2</dc:creator>
  <cp:lastModifiedBy>juno2</cp:lastModifiedBy>
  <cp:revision>128</cp:revision>
  <dcterms:created xsi:type="dcterms:W3CDTF">2019-10-21T13:04:16Z</dcterms:created>
  <dcterms:modified xsi:type="dcterms:W3CDTF">2019-11-07T09:39:37Z</dcterms:modified>
</cp:coreProperties>
</file>